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Picture 71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Placeholder 2"/>
          <p:cNvPicPr/>
          <p:nvPr/>
        </p:nvPicPr>
        <p:blipFill>
          <a:blip r:embed="rId2"/>
          <a:srcRect l="12451" r="12451"/>
          <a:stretch>
            <a:fillRect/>
          </a:stretch>
        </p:blipFill>
        <p:spPr>
          <a:xfrm>
            <a:off x="476640" y="3307680"/>
            <a:ext cx="2646000" cy="26460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485640" y="1616400"/>
            <a:ext cx="8445240" cy="369720"/>
          </a:xfrm>
          <a:prstGeom prst="rect">
            <a:avLst/>
          </a:prstGeom>
          <a:noFill/>
          <a:ln>
            <a:noFill/>
          </a:ln>
        </p:spPr>
        <p:txBody>
          <a:bodyPr lIns="36000" tIns="45000" rIns="90000" bIns="45000"/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Verdana"/>
              </a:rPr>
              <a:t>MACSUR, April 9</a:t>
            </a:r>
            <a:r>
              <a:rPr lang="en-US" sz="2200" baseline="30000">
                <a:solidFill>
                  <a:srgbClr val="FFFFFF"/>
                </a:solidFill>
                <a:latin typeface="Verdana"/>
              </a:rPr>
              <a:t>th</a:t>
            </a:r>
            <a:r>
              <a:rPr lang="en-US" sz="2200">
                <a:solidFill>
                  <a:srgbClr val="FFFFFF"/>
                </a:solidFill>
                <a:latin typeface="Verdana"/>
              </a:rPr>
              <a:t>, 2015</a:t>
            </a:r>
            <a:endParaRPr/>
          </a:p>
        </p:txBody>
      </p:sp>
      <p:sp>
        <p:nvSpPr>
          <p:cNvPr id="77" name="CustomShape 3"/>
          <p:cNvSpPr/>
          <p:nvPr/>
        </p:nvSpPr>
        <p:spPr>
          <a:xfrm>
            <a:off x="478800" y="2262240"/>
            <a:ext cx="8445240" cy="369720"/>
          </a:xfrm>
          <a:prstGeom prst="rect">
            <a:avLst/>
          </a:prstGeom>
          <a:noFill/>
          <a:ln>
            <a:noFill/>
          </a:ln>
        </p:spPr>
        <p:txBody>
          <a:bodyPr lIns="36000" tIns="45000" rIns="90000" bIns="45000"/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Verdana"/>
              </a:rPr>
              <a:t>Jeff Powell, LEI, The Netherlands</a:t>
            </a:r>
            <a:endParaRPr/>
          </a:p>
        </p:txBody>
      </p:sp>
      <p:pic>
        <p:nvPicPr>
          <p:cNvPr id="78" name="Tijdelijke aanduiding voor afbeelding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560" y="3307680"/>
            <a:ext cx="2646000" cy="2646000"/>
          </a:xfrm>
          <a:prstGeom prst="rect">
            <a:avLst/>
          </a:prstGeom>
          <a:ln>
            <a:noFill/>
          </a:ln>
        </p:spPr>
      </p:pic>
      <p:pic>
        <p:nvPicPr>
          <p:cNvPr id="79" name="Picture Placeholder 6"/>
          <p:cNvPicPr/>
          <p:nvPr/>
        </p:nvPicPr>
        <p:blipFill>
          <a:blip r:embed="rId4"/>
          <a:srcRect l="12754" r="12754"/>
          <a:stretch>
            <a:fillRect/>
          </a:stretch>
        </p:blipFill>
        <p:spPr>
          <a:xfrm>
            <a:off x="2070720" y="3307680"/>
            <a:ext cx="2646000" cy="2646000"/>
          </a:xfrm>
          <a:prstGeom prst="rect">
            <a:avLst/>
          </a:prstGeom>
          <a:ln>
            <a:noFill/>
          </a:ln>
        </p:spPr>
      </p:pic>
      <p:pic>
        <p:nvPicPr>
          <p:cNvPr id="80" name="Picture Placeholder 8"/>
          <p:cNvPicPr/>
          <p:nvPr/>
        </p:nvPicPr>
        <p:blipFill>
          <a:blip r:embed="rId5"/>
          <a:stretch>
            <a:fillRect/>
          </a:stretch>
        </p:blipFill>
        <p:spPr>
          <a:xfrm>
            <a:off x="6308640" y="3307680"/>
            <a:ext cx="2646000" cy="26460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Measuring the effects of Extreme Weather Events on Yields: the Dutch Case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91760" y="230040"/>
            <a:ext cx="8440920" cy="8384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Panel Data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D48C0E39-335D-49BD-B8C8-AF1877356D92}" type="slidenum">
              <a:rPr lang="en-US" sz="900">
                <a:solidFill>
                  <a:srgbClr val="FFFFFF"/>
                </a:solidFill>
                <a:latin typeface="Verdana"/>
              </a:rPr>
              <a:t>10</a:t>
            </a:fld>
            <a:endParaRPr/>
          </a:p>
        </p:txBody>
      </p:sp>
      <p:sp>
        <p:nvSpPr>
          <p:cNvPr id="112" name="CustomShape 3"/>
          <p:cNvSpPr/>
          <p:nvPr/>
        </p:nvSpPr>
        <p:spPr>
          <a:xfrm>
            <a:off x="666720" y="1467000"/>
            <a:ext cx="7304040" cy="871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LEI data from 2002-2013.  Comprehensive data set at both the farm and crop level.</a:t>
            </a:r>
            <a:endParaRPr dirty="0"/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Detail:  electricity, fuel at farm, not crop level) 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Weather data from KNMI for around 32 stations throughout the Netherlands.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Combine data, mix, stir and bake.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Econometric Details:</a:t>
            </a:r>
            <a:endParaRPr dirty="0"/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Within or fixed-effects transformation</a:t>
            </a:r>
            <a:endParaRPr dirty="0"/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Time variables not significant as a group</a:t>
            </a:r>
            <a:endParaRPr dirty="0"/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Signs of coefficients as expected.</a:t>
            </a:r>
            <a:endParaRPr dirty="0"/>
          </a:p>
          <a:p>
            <a:pPr>
              <a:lnSpc>
                <a:spcPts val="10"/>
              </a:lnSpc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91760" y="230040"/>
            <a:ext cx="8440920" cy="7898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The Panel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6209229C-95D5-4CCD-86C7-51D682B6E7E4}" type="slidenum">
              <a:rPr lang="en-US" sz="900">
                <a:solidFill>
                  <a:srgbClr val="FFFFFF"/>
                </a:solidFill>
                <a:latin typeface="Verdana"/>
              </a:rPr>
              <a:t>11</a:t>
            </a:fld>
            <a:endParaRPr/>
          </a:p>
        </p:txBody>
      </p:sp>
      <p:sp>
        <p:nvSpPr>
          <p:cNvPr id="115" name="CustomShape 3"/>
          <p:cNvSpPr/>
          <p:nvPr/>
        </p:nvSpPr>
        <p:spPr>
          <a:xfrm>
            <a:off x="666720" y="1467000"/>
            <a:ext cx="7304040" cy="94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ts val="10"/>
              </a:lnSpc>
            </a:pPr>
            <a:endParaRPr/>
          </a:p>
          <a:p>
            <a:pPr>
              <a:lnSpc>
                <a:spcPts val="10"/>
              </a:lnSpc>
            </a:pPr>
            <a:endParaRPr/>
          </a:p>
        </p:txBody>
      </p:sp>
      <p:pic>
        <p:nvPicPr>
          <p:cNvPr id="116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71880" y="1219320"/>
            <a:ext cx="4570200" cy="457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91760" y="230040"/>
            <a:ext cx="8440920" cy="78984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94E0A56A-B6C5-436E-B843-5D4C767C3165}" type="slidenum">
              <a:rPr lang="en-US" sz="900">
                <a:solidFill>
                  <a:srgbClr val="FFFFFF"/>
                </a:solidFill>
                <a:latin typeface="Verdana"/>
              </a:rPr>
              <a:t>12</a:t>
            </a:fld>
            <a:endParaRPr/>
          </a:p>
        </p:txBody>
      </p:sp>
      <p:sp>
        <p:nvSpPr>
          <p:cNvPr id="119" name="CustomShape 3"/>
          <p:cNvSpPr/>
          <p:nvPr/>
        </p:nvSpPr>
        <p:spPr>
          <a:xfrm>
            <a:off x="666720" y="1467000"/>
            <a:ext cx="7304040" cy="94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ts val="10"/>
              </a:lnSpc>
            </a:pPr>
            <a:endParaRPr/>
          </a:p>
          <a:p>
            <a:pPr>
              <a:lnSpc>
                <a:spcPts val="10"/>
              </a:lnSpc>
            </a:pPr>
            <a:endParaRPr/>
          </a:p>
        </p:txBody>
      </p:sp>
      <p:pic>
        <p:nvPicPr>
          <p:cNvPr id="120" name="Picture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3322440" y="218880"/>
            <a:ext cx="5272200" cy="663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91760" y="230040"/>
            <a:ext cx="8440920" cy="78984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49D3C91D-4CCF-46E3-BAB4-345241A11529}" type="slidenum">
              <a:rPr lang="en-US" sz="900">
                <a:solidFill>
                  <a:srgbClr val="FFFFFF"/>
                </a:solidFill>
                <a:latin typeface="Verdana"/>
              </a:rPr>
              <a:t>13</a:t>
            </a:fld>
            <a:endParaRPr/>
          </a:p>
        </p:txBody>
      </p:sp>
      <p:sp>
        <p:nvSpPr>
          <p:cNvPr id="123" name="CustomShape 3"/>
          <p:cNvSpPr/>
          <p:nvPr/>
        </p:nvSpPr>
        <p:spPr>
          <a:xfrm>
            <a:off x="666720" y="1467000"/>
            <a:ext cx="7304040" cy="94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ts val="10"/>
              </a:lnSpc>
            </a:pPr>
            <a:endParaRPr/>
          </a:p>
          <a:p>
            <a:pPr>
              <a:lnSpc>
                <a:spcPts val="10"/>
              </a:lnSpc>
            </a:pPr>
            <a:endParaRPr/>
          </a:p>
        </p:txBody>
      </p:sp>
      <p:pic>
        <p:nvPicPr>
          <p:cNvPr id="124" name="Picture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3354840" y="84600"/>
            <a:ext cx="5230800" cy="676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91760" y="230040"/>
            <a:ext cx="8440920" cy="8384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Conclusions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46F74285-2090-415C-94D8-DFBDABFD3FE0}" type="slidenum">
              <a:rPr lang="en-US" sz="900">
                <a:solidFill>
                  <a:srgbClr val="FFFFFF"/>
                </a:solidFill>
                <a:latin typeface="Verdana"/>
              </a:rPr>
              <a:t>14</a:t>
            </a:fld>
            <a:endParaRPr/>
          </a:p>
        </p:txBody>
      </p:sp>
      <p:sp>
        <p:nvSpPr>
          <p:cNvPr id="127" name="CustomShape 3"/>
          <p:cNvSpPr/>
          <p:nvPr/>
        </p:nvSpPr>
        <p:spPr>
          <a:xfrm>
            <a:off x="742320" y="795240"/>
            <a:ext cx="7304040" cy="871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</a:rPr>
              <a:t>More high precipitation and maximum temperature events will reduce yields.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</a:rPr>
              <a:t>The effects of minimum temperature events depend on the week in which they occur.  Fewer low temperature events in certain weeks will increase yields while decreasing yields in other weeks. 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</a:rPr>
              <a:t>Micro-exercise: examine weather effects on a specific crop during specific weeks in its development.</a:t>
            </a:r>
            <a:endParaRPr/>
          </a:p>
          <a:p>
            <a:pPr>
              <a:lnSpc>
                <a:spcPts val="10"/>
              </a:lnSpc>
            </a:pPr>
            <a:r>
              <a:rPr lang="en-US" sz="2400">
                <a:solidFill>
                  <a:srgbClr val="FFFFFF"/>
                </a:solidFill>
                <a:latin typeface="Verdan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91760" y="230040"/>
            <a:ext cx="8440920" cy="8384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Paper Objectives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BBFAA4A1-33D2-4983-85A1-D5FF788C9AFC}" type="slidenum">
              <a:rPr lang="en-US" sz="900">
                <a:solidFill>
                  <a:srgbClr val="FFFFFF"/>
                </a:solidFill>
                <a:latin typeface="Verdana"/>
              </a:rPr>
              <a:t>2</a:t>
            </a:fld>
            <a:endParaRPr/>
          </a:p>
        </p:txBody>
      </p:sp>
      <p:sp>
        <p:nvSpPr>
          <p:cNvPr id="83" name="CustomShape 3"/>
          <p:cNvSpPr/>
          <p:nvPr/>
        </p:nvSpPr>
        <p:spPr>
          <a:xfrm>
            <a:off x="822960" y="795960"/>
            <a:ext cx="7304040" cy="533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Using panel data and econometric techniques, estimate the effects of extreme weather events on Dutch winter wheat yields while controlling for other inputs.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Deeper motivation: argue that such events are local, estimation requires local data </a:t>
            </a: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and knowledge</a:t>
            </a: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Obstacle:  Temporal mismatch between detailed recent production data (12 years) and longer term weather data (+100 years).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Two papers: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What are the long-term weather trends?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What are the implications of those trends for yields?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91760" y="230040"/>
            <a:ext cx="8440920" cy="7898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Long term weather Trends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FD72BAA1-D961-4B9B-A8D3-A73C4B1DC3C6}" type="slidenum">
              <a:rPr lang="en-US" sz="900">
                <a:solidFill>
                  <a:srgbClr val="FFFFFF"/>
                </a:solidFill>
                <a:latin typeface="Verdana"/>
              </a:rPr>
              <a:t>3</a:t>
            </a:fld>
            <a:endParaRPr/>
          </a:p>
        </p:txBody>
      </p:sp>
      <p:sp>
        <p:nvSpPr>
          <p:cNvPr id="86" name="CustomShape 3"/>
          <p:cNvSpPr/>
          <p:nvPr/>
        </p:nvSpPr>
        <p:spPr>
          <a:xfrm>
            <a:off x="666720" y="1467000"/>
            <a:ext cx="7304040" cy="94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ts val="10"/>
              </a:lnSpc>
            </a:pPr>
            <a:endParaRPr/>
          </a:p>
          <a:p>
            <a:pPr>
              <a:lnSpc>
                <a:spcPts val="10"/>
              </a:lnSpc>
            </a:pPr>
            <a:endParaRPr/>
          </a:p>
        </p:txBody>
      </p:sp>
      <p:pic>
        <p:nvPicPr>
          <p:cNvPr id="8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94560" y="1206000"/>
            <a:ext cx="4570200" cy="457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91760" y="230040"/>
            <a:ext cx="8440920" cy="8384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Long term weather Trends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B1D642C5-8309-4EA6-842E-41B29C46E432}" type="slidenum">
              <a:rPr lang="en-US" sz="900">
                <a:solidFill>
                  <a:srgbClr val="FFFFFF"/>
                </a:solidFill>
                <a:latin typeface="Verdana"/>
              </a:rPr>
              <a:t>4</a:t>
            </a:fld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666720" y="1467000"/>
            <a:ext cx="7304040" cy="94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ts val="10"/>
              </a:lnSpc>
            </a:pPr>
            <a:endParaRPr/>
          </a:p>
          <a:p>
            <a:pPr>
              <a:lnSpc>
                <a:spcPts val="10"/>
              </a:lnSpc>
            </a:pPr>
            <a:endParaRPr/>
          </a:p>
        </p:txBody>
      </p:sp>
      <p:pic>
        <p:nvPicPr>
          <p:cNvPr id="91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81240" y="1333440"/>
            <a:ext cx="4570200" cy="457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91760" y="230040"/>
            <a:ext cx="8440920" cy="8384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Extreme Events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6B84CDFD-4A11-47B7-B663-6625CBF11B92}" type="slidenum">
              <a:rPr lang="en-US" sz="900">
                <a:solidFill>
                  <a:srgbClr val="FFFFFF"/>
                </a:solidFill>
                <a:latin typeface="Verdana"/>
              </a:rPr>
              <a:t>5</a:t>
            </a:fld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731520" y="1097280"/>
            <a:ext cx="7304040" cy="871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IPCC reports argue that extreme events, e.g., extremely hot or wet short-term periods, are the real danger to yields. 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</a:rPr>
              <a:t>Extremes were defined using several methods</a:t>
            </a:r>
            <a:r>
              <a:rPr lang="en-US" sz="2400" dirty="0" smtClean="0">
                <a:solidFill>
                  <a:srgbClr val="FFFFFF"/>
                </a:solidFill>
                <a:latin typeface="Verdana"/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quantile method, 95% for a given day.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absolute scale, above 32 degrees on a given day.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detail, is an extremely wet day on July 26</a:t>
            </a:r>
            <a:r>
              <a:rPr lang="en-US" sz="24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same as an extremely wet day on July 27</a:t>
            </a:r>
            <a:r>
              <a:rPr lang="en-US" sz="24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 Used daily/weekly/monthly data.  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balance between accuracy and tractability.  </a:t>
            </a: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91760" y="230040"/>
            <a:ext cx="8440920" cy="8384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Long term weather Events</a:t>
            </a: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2FAA2332-5862-4667-855C-7203E0969D47}" type="slidenum">
              <a:rPr lang="en-US" sz="900">
                <a:solidFill>
                  <a:srgbClr val="FFFFFF"/>
                </a:solidFill>
                <a:latin typeface="Verdana"/>
              </a:rPr>
              <a:t>6</a:t>
            </a:fld>
            <a:endParaRPr/>
          </a:p>
        </p:txBody>
      </p:sp>
      <p:sp>
        <p:nvSpPr>
          <p:cNvPr id="97" name="CustomShape 3"/>
          <p:cNvSpPr/>
          <p:nvPr/>
        </p:nvSpPr>
        <p:spPr>
          <a:xfrm>
            <a:off x="666720" y="1467000"/>
            <a:ext cx="7304040" cy="94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ts val="10"/>
              </a:lnSpc>
            </a:pPr>
            <a:endParaRPr/>
          </a:p>
          <a:p>
            <a:pPr>
              <a:lnSpc>
                <a:spcPts val="10"/>
              </a:lnSpc>
            </a:pPr>
            <a:endParaRPr/>
          </a:p>
        </p:txBody>
      </p:sp>
      <p:pic>
        <p:nvPicPr>
          <p:cNvPr id="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47840" y="1247760"/>
            <a:ext cx="4570200" cy="457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91760" y="230040"/>
            <a:ext cx="8440920" cy="8384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Long term weather Trends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975D86C2-0F53-404B-A095-CA30C3A1FC2E}" type="slidenum">
              <a:rPr lang="en-US" sz="900">
                <a:solidFill>
                  <a:srgbClr val="FFFFFF"/>
                </a:solidFill>
                <a:latin typeface="Verdana"/>
              </a:rPr>
              <a:t>7</a:t>
            </a:fld>
            <a:endParaRPr/>
          </a:p>
        </p:txBody>
      </p:sp>
      <p:sp>
        <p:nvSpPr>
          <p:cNvPr id="101" name="CustomShape 3"/>
          <p:cNvSpPr/>
          <p:nvPr/>
        </p:nvSpPr>
        <p:spPr>
          <a:xfrm>
            <a:off x="666720" y="1467000"/>
            <a:ext cx="7304040" cy="94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ts val="10"/>
              </a:lnSpc>
            </a:pPr>
            <a:endParaRPr/>
          </a:p>
          <a:p>
            <a:pPr>
              <a:lnSpc>
                <a:spcPts val="10"/>
              </a:lnSpc>
            </a:pPr>
            <a:endParaRPr/>
          </a:p>
        </p:txBody>
      </p:sp>
      <p:pic>
        <p:nvPicPr>
          <p:cNvPr id="10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81240" y="1590840"/>
            <a:ext cx="4570200" cy="457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91760" y="230040"/>
            <a:ext cx="8440920" cy="8384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Long term weather Trends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0122F6D4-E074-490F-87BD-48E2B623E135}" type="slidenum">
              <a:rPr lang="en-US" sz="900">
                <a:solidFill>
                  <a:srgbClr val="FFFFFF"/>
                </a:solidFill>
                <a:latin typeface="Verdana"/>
              </a:rPr>
              <a:t>8</a:t>
            </a:fld>
            <a:endParaRPr/>
          </a:p>
        </p:txBody>
      </p:sp>
      <p:sp>
        <p:nvSpPr>
          <p:cNvPr id="105" name="CustomShape 3"/>
          <p:cNvSpPr/>
          <p:nvPr/>
        </p:nvSpPr>
        <p:spPr>
          <a:xfrm>
            <a:off x="666720" y="1467000"/>
            <a:ext cx="7304040" cy="94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ts val="10"/>
              </a:lnSpc>
            </a:pPr>
            <a:endParaRPr/>
          </a:p>
          <a:p>
            <a:pPr>
              <a:lnSpc>
                <a:spcPts val="10"/>
              </a:lnSpc>
            </a:pPr>
            <a:endParaRPr/>
          </a:p>
        </p:txBody>
      </p:sp>
      <p:pic>
        <p:nvPicPr>
          <p:cNvPr id="10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0" y="1467000"/>
            <a:ext cx="4570200" cy="457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91760" y="230040"/>
            <a:ext cx="8440920" cy="838440"/>
          </a:xfrm>
          <a:prstGeom prst="rect">
            <a:avLst/>
          </a:prstGeom>
          <a:noFill/>
          <a:ln>
            <a:noFill/>
          </a:ln>
        </p:spPr>
        <p:txBody>
          <a:bodyPr lIns="18000" tIns="0" rIns="90000" bIns="324000"/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/>
                </a:solidFill>
                <a:latin typeface="Verdana"/>
              </a:rPr>
              <a:t>Results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8519040" y="6408000"/>
            <a:ext cx="466200" cy="162360"/>
          </a:xfrm>
          <a:prstGeom prst="rect">
            <a:avLst/>
          </a:prstGeom>
          <a:noFill/>
          <a:ln>
            <a:noFill/>
          </a:ln>
        </p:spPr>
        <p:txBody>
          <a:bodyPr lIns="90000" tIns="0" rIns="36000" bIns="0"/>
          <a:lstStyle/>
          <a:p>
            <a:pPr algn="r">
              <a:lnSpc>
                <a:spcPts val="7"/>
              </a:lnSpc>
            </a:pPr>
            <a:fld id="{934DF62E-2C5C-4AD5-BE4F-1FC4402412DB}" type="slidenum">
              <a:rPr lang="en-US" sz="900">
                <a:solidFill>
                  <a:srgbClr val="FFFFFF"/>
                </a:solidFill>
                <a:latin typeface="Verdana"/>
              </a:rPr>
              <a:t>9</a:t>
            </a:fld>
            <a:endParaRPr/>
          </a:p>
        </p:txBody>
      </p:sp>
      <p:sp>
        <p:nvSpPr>
          <p:cNvPr id="109" name="CustomShape 3"/>
          <p:cNvSpPr/>
          <p:nvPr/>
        </p:nvSpPr>
        <p:spPr>
          <a:xfrm>
            <a:off x="666720" y="1467000"/>
            <a:ext cx="7304040" cy="871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</a:rPr>
              <a:t>Strong statistical support for an increase in the number of high temperature events and precipitation events.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</a:rPr>
              <a:t>Strong statistical support for a decrease in the number of low temperature events.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</a:rPr>
              <a:t>ARIMA forecasts suggest that such events will, at least, remain at their current high/low levels.</a:t>
            </a:r>
            <a:endParaRPr/>
          </a:p>
          <a:p>
            <a:pPr>
              <a:lnSpc>
                <a:spcPts val="10"/>
              </a:lnSpc>
            </a:pPr>
            <a:endParaRPr/>
          </a:p>
          <a:p>
            <a:pPr>
              <a:lnSpc>
                <a:spcPts val="1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419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DejaVu Sans</vt:lpstr>
      <vt:lpstr>StarSymbol</vt:lpstr>
      <vt:lpstr>Arial</vt:lpstr>
      <vt:lpstr>Verdana</vt:lpstr>
      <vt:lpstr>Office Theme</vt:lpstr>
      <vt:lpstr>Office Theme</vt:lpstr>
      <vt:lpstr>Measuring the effects of Extreme Weather Events on Yields: the Dutch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effects of Extreme Weather Events on Yields: the Dutch Case</dc:title>
  <dc:creator>j powell</dc:creator>
  <cp:lastModifiedBy>j powell</cp:lastModifiedBy>
  <cp:revision>4</cp:revision>
  <dcterms:modified xsi:type="dcterms:W3CDTF">2015-05-18T07:31:49Z</dcterms:modified>
</cp:coreProperties>
</file>